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jpeg" ContentType="image/jpeg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2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true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Bebas Neue Bold" panose="020B0606020202050201" charset="1"/>
      <p:regular r:id="rId27"/>
    </p:embeddedFont>
    <p:embeddedFont>
      <p:font typeface="Montserrat Bold" panose="00000800000000000000" charset="1"/>
      <p:regular r:id="rId28"/>
    </p:embeddedFont>
    <p:embeddedFont>
      <p:font typeface="Open Sans Bold" panose="00000000000000000000" charset="1"/>
      <p:regular r:id="rId29"/>
    </p:embeddedFont>
    <p:embeddedFont>
      <p:font typeface="Open Sans" panose="00000000000000000000" charset="1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slide" Target="/ppt/slides/slide10.xml" Id="rId15" /><Relationship Type="http://schemas.openxmlformats.org/officeDocument/2006/relationships/slide" Target="/ppt/slides/slide11.xml" Id="rId16" /><Relationship Type="http://schemas.openxmlformats.org/officeDocument/2006/relationships/slide" Target="/ppt/slides/slide12.xml" Id="rId17" /><Relationship Type="http://schemas.openxmlformats.org/officeDocument/2006/relationships/slide" Target="/ppt/slides/slide13.xml" Id="rId18" /><Relationship Type="http://schemas.openxmlformats.org/officeDocument/2006/relationships/slide" Target="/ppt/slides/slide14.xml" Id="rId19" /><Relationship Type="http://schemas.openxmlformats.org/officeDocument/2006/relationships/presProps" Target="/ppt/presProps.xml" Id="rId2" /><Relationship Type="http://schemas.openxmlformats.org/officeDocument/2006/relationships/slide" Target="/ppt/slides/slide15.xml" Id="rId20" /><Relationship Type="http://schemas.openxmlformats.org/officeDocument/2006/relationships/slide" Target="/ppt/slides/slide16.xml" Id="rId21" /><Relationship Type="http://schemas.openxmlformats.org/officeDocument/2006/relationships/slide" Target="/ppt/slides/slide17.xml" Id="rId22" /><Relationship Type="http://schemas.openxmlformats.org/officeDocument/2006/relationships/slide" Target="/ppt/slides/slide18.xml" Id="rId23" /><Relationship Type="http://schemas.openxmlformats.org/officeDocument/2006/relationships/slide" Target="/ppt/slides/slide19.xml" Id="rId24" /><Relationship Type="http://schemas.openxmlformats.org/officeDocument/2006/relationships/slide" Target="/ppt/slides/slide20.xml" Id="rId25" /><Relationship Type="http://schemas.openxmlformats.org/officeDocument/2006/relationships/slide" Target="/ppt/slides/slide21.xml" Id="rId26" /><Relationship Type="http://schemas.openxmlformats.org/officeDocument/2006/relationships/font" Target="/ppt/fonts/font27.fntdata" Id="rId27" /><Relationship Type="http://schemas.openxmlformats.org/officeDocument/2006/relationships/font" Target="/ppt/fonts/font28.fntdata" Id="rId28" /><Relationship Type="http://schemas.openxmlformats.org/officeDocument/2006/relationships/font" Target="/ppt/fonts/font29.fntdata" Id="rId29" /><Relationship Type="http://schemas.openxmlformats.org/officeDocument/2006/relationships/viewProps" Target="/ppt/viewProps.xml" Id="rId3" /><Relationship Type="http://schemas.openxmlformats.org/officeDocument/2006/relationships/font" Target="/ppt/fonts/font30.fntdata" Id="rId30" /><Relationship Type="http://schemas.openxmlformats.org/officeDocument/2006/relationships/theme" Target="/ppt/theme/theme1.xml" Id="rId4" /><Relationship Type="http://schemas.openxmlformats.org/officeDocument/2006/relationships/tableStyles" Target="/ppt/tableStyles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7.xml" Id="rId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svg" Id="rId5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17.png" Id="rId5" /><Relationship Type="http://schemas.openxmlformats.org/officeDocument/2006/relationships/image" Target="/ppt/media/image18.png" Id="rId6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19.png" Id="rId5" /><Relationship Type="http://schemas.openxmlformats.org/officeDocument/2006/relationships/image" Target="/ppt/media/image20.png" Id="rId6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21.png" Id="rId5" /><Relationship Type="http://schemas.openxmlformats.org/officeDocument/2006/relationships/image" Target="/ppt/media/image22.png" Id="rId6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23.png" Id="rId5" /><Relationship Type="http://schemas.openxmlformats.org/officeDocument/2006/relationships/image" Target="/ppt/media/image24.png" Id="rId6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0.png" Id="rId10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25.png" Id="rId5" /><Relationship Type="http://schemas.openxmlformats.org/officeDocument/2006/relationships/image" Target="/ppt/media/image26.png" Id="rId6" /><Relationship Type="http://schemas.openxmlformats.org/officeDocument/2006/relationships/image" Target="/ppt/media/image27.png" Id="rId7" /><Relationship Type="http://schemas.openxmlformats.org/officeDocument/2006/relationships/image" Target="/ppt/media/image28.png" Id="rId8" /><Relationship Type="http://schemas.openxmlformats.org/officeDocument/2006/relationships/image" Target="/ppt/media/image29.png" Id="rId9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31.png" Id="rId5" /><Relationship Type="http://schemas.openxmlformats.org/officeDocument/2006/relationships/image" Target="/ppt/media/image32.png" Id="rId6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33.png" Id="rId5" /><Relationship Type="http://schemas.openxmlformats.org/officeDocument/2006/relationships/image" Target="/ppt/media/image34.png" Id="rId6" /><Relationship Type="http://schemas.openxmlformats.org/officeDocument/2006/relationships/image" Target="/ppt/media/image35.png" Id="rId7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36.png" Id="rId5" /><Relationship Type="http://schemas.openxmlformats.org/officeDocument/2006/relationships/image" Target="/ppt/media/image37.png" Id="rId6" /><Relationship Type="http://schemas.openxmlformats.org/officeDocument/2006/relationships/image" Target="/ppt/media/image38.png" Id="rId7" /><Relationship Type="http://schemas.openxmlformats.org/officeDocument/2006/relationships/image" Target="/ppt/media/image39.png" Id="rId8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40.png" Id="rId5" /><Relationship Type="http://schemas.openxmlformats.org/officeDocument/2006/relationships/image" Target="/ppt/media/image41.png" Id="rId6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42.png" Id="rId5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5.jpeg" Id="rId3" /><Relationship Type="http://schemas.openxmlformats.org/officeDocument/2006/relationships/image" Target="/ppt/media/image3.png" Id="rId4" /><Relationship Type="http://schemas.openxmlformats.org/officeDocument/2006/relationships/image" Target="/ppt/media/image4.svg" Id="rId5" /><Relationship Type="http://schemas.openxmlformats.org/officeDocument/2006/relationships/image" Target="/ppt/media/image6.jpeg" Id="rId6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7.png" Id="rId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8.png" Id="rId5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9.png" Id="rId5" /><Relationship Type="http://schemas.openxmlformats.org/officeDocument/2006/relationships/image" Target="/ppt/media/image10.png" Id="rId6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11.png" Id="rId5" /><Relationship Type="http://schemas.openxmlformats.org/officeDocument/2006/relationships/image" Target="/ppt/media/image12.png" Id="rId6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13.png" Id="rId5" /><Relationship Type="http://schemas.openxmlformats.org/officeDocument/2006/relationships/image" Target="/ppt/media/image14.png" Id="rId6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15.png" Id="rId5" /><Relationship Type="http://schemas.openxmlformats.org/officeDocument/2006/relationships/image" Target="/ppt/media/image16.png" Id="rId6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9709" y="7712216"/>
            <a:ext cx="3438827" cy="737246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9709" y="2905491"/>
            <a:ext cx="11105782" cy="517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3"/>
              </a:lnSpc>
            </a:pPr>
            <a:r>
              <a:rPr lang="en-US" sz="2126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WELCOME TO</a:t>
            </a:r>
          </a:p>
          <a:p>
            <a:pPr algn="l">
              <a:lnSpc>
                <a:spcPts val="19563"/>
              </a:lnSpc>
            </a:pPr>
            <a:r>
              <a:rPr lang="en-US" sz="2126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RESTO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76189" y="4611489"/>
            <a:ext cx="2980029" cy="29800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49709" y="1646188"/>
            <a:ext cx="10479638" cy="51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spc="309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Every Slice is a Taste of Perfection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8360" y="7831141"/>
            <a:ext cx="3801527" cy="45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270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your slice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54313" y="5402848"/>
            <a:ext cx="2423780" cy="186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</a:t>
            </a:r>
          </a:p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40698" y="2661444"/>
            <a:ext cx="11439469" cy="3480727"/>
          </a:xfrm>
          <a:custGeom>
            <a:avLst/>
            <a:gdLst/>
            <a:ahLst/>
            <a:cxnLst/>
            <a:rect r="r" b="b" t="t" l="l"/>
            <a:pathLst>
              <a:path h="3480727" w="11439469">
                <a:moveTo>
                  <a:pt x="0" y="0"/>
                </a:moveTo>
                <a:lnTo>
                  <a:pt x="11439469" y="0"/>
                </a:lnTo>
                <a:lnTo>
                  <a:pt x="11439469" y="3480728"/>
                </a:lnTo>
                <a:lnTo>
                  <a:pt x="0" y="348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6292203"/>
            <a:ext cx="7703229" cy="3635232"/>
          </a:xfrm>
          <a:custGeom>
            <a:avLst/>
            <a:gdLst/>
            <a:ahLst/>
            <a:cxnLst/>
            <a:rect r="r" b="b" t="t" l="l"/>
            <a:pathLst>
              <a:path h="3635232" w="7703229">
                <a:moveTo>
                  <a:pt x="0" y="0"/>
                </a:moveTo>
                <a:lnTo>
                  <a:pt x="7703229" y="0"/>
                </a:lnTo>
                <a:lnTo>
                  <a:pt x="7703229" y="3635231"/>
                </a:lnTo>
                <a:lnTo>
                  <a:pt x="0" y="3635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6040" y="414180"/>
            <a:ext cx="13291879" cy="209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19"/>
              </a:lnSpc>
              <a:spcBef>
                <a:spcPct val="0"/>
              </a:spcBef>
            </a:pPr>
            <a:r>
              <a:rPr lang="en-US" b="true" sz="8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Q5. LIST THE TOP 5 MOST ORDERED PIZZA TYPES ALONG WITH THEIR QUANTITIES.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465829"/>
            <a:ext cx="13611802" cy="3159053"/>
          </a:xfrm>
          <a:custGeom>
            <a:avLst/>
            <a:gdLst/>
            <a:ahLst/>
            <a:cxnLst/>
            <a:rect r="r" b="b" t="t" l="l"/>
            <a:pathLst>
              <a:path h="3159053" w="13611802">
                <a:moveTo>
                  <a:pt x="0" y="0"/>
                </a:moveTo>
                <a:lnTo>
                  <a:pt x="13611802" y="0"/>
                </a:lnTo>
                <a:lnTo>
                  <a:pt x="13611802" y="3159054"/>
                </a:lnTo>
                <a:lnTo>
                  <a:pt x="0" y="3159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01874" y="5918720"/>
            <a:ext cx="6942126" cy="3825770"/>
          </a:xfrm>
          <a:custGeom>
            <a:avLst/>
            <a:gdLst/>
            <a:ahLst/>
            <a:cxnLst/>
            <a:rect r="r" b="b" t="t" l="l"/>
            <a:pathLst>
              <a:path h="3825770" w="6942126">
                <a:moveTo>
                  <a:pt x="0" y="0"/>
                </a:moveTo>
                <a:lnTo>
                  <a:pt x="6942126" y="0"/>
                </a:lnTo>
                <a:lnTo>
                  <a:pt x="6942126" y="3825770"/>
                </a:lnTo>
                <a:lnTo>
                  <a:pt x="0" y="3825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338369" y="391165"/>
            <a:ext cx="16190866" cy="178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8"/>
              </a:lnSpc>
              <a:spcBef>
                <a:spcPct val="0"/>
              </a:spcBef>
            </a:pPr>
            <a:r>
              <a:rPr lang="en-US" b="true" sz="729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Q6. 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24938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92192" y="2132796"/>
            <a:ext cx="17186651" cy="2931057"/>
          </a:xfrm>
          <a:custGeom>
            <a:avLst/>
            <a:gdLst/>
            <a:ahLst/>
            <a:cxnLst/>
            <a:rect r="r" b="b" t="t" l="l"/>
            <a:pathLst>
              <a:path h="2931057" w="17186651">
                <a:moveTo>
                  <a:pt x="0" y="0"/>
                </a:moveTo>
                <a:lnTo>
                  <a:pt x="17186650" y="0"/>
                </a:lnTo>
                <a:lnTo>
                  <a:pt x="17186650" y="2931057"/>
                </a:lnTo>
                <a:lnTo>
                  <a:pt x="0" y="2931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51136" y="2890101"/>
            <a:ext cx="3899303" cy="7150795"/>
          </a:xfrm>
          <a:custGeom>
            <a:avLst/>
            <a:gdLst/>
            <a:ahLst/>
            <a:cxnLst/>
            <a:rect r="r" b="b" t="t" l="l"/>
            <a:pathLst>
              <a:path h="7150795" w="3899303">
                <a:moveTo>
                  <a:pt x="0" y="0"/>
                </a:moveTo>
                <a:lnTo>
                  <a:pt x="3899303" y="0"/>
                </a:lnTo>
                <a:lnTo>
                  <a:pt x="3899303" y="7150795"/>
                </a:lnTo>
                <a:lnTo>
                  <a:pt x="0" y="7150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39" r="0" b="-123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6104" y="430361"/>
            <a:ext cx="14961347" cy="170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Q7. DETERMINE THE DISTRIBUTION OF ORDERS BY HOUR OF THE DAY.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8945" y="715035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875804"/>
            <a:ext cx="16011377" cy="3066008"/>
          </a:xfrm>
          <a:custGeom>
            <a:avLst/>
            <a:gdLst/>
            <a:ahLst/>
            <a:cxnLst/>
            <a:rect r="r" b="b" t="t" l="l"/>
            <a:pathLst>
              <a:path h="3066008" w="16011377">
                <a:moveTo>
                  <a:pt x="0" y="0"/>
                </a:moveTo>
                <a:lnTo>
                  <a:pt x="16011377" y="0"/>
                </a:lnTo>
                <a:lnTo>
                  <a:pt x="16011377" y="3066009"/>
                </a:lnTo>
                <a:lnTo>
                  <a:pt x="0" y="30660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62453" y="5574361"/>
            <a:ext cx="6639069" cy="4435970"/>
          </a:xfrm>
          <a:custGeom>
            <a:avLst/>
            <a:gdLst/>
            <a:ahLst/>
            <a:cxnLst/>
            <a:rect r="r" b="b" t="t" l="l"/>
            <a:pathLst>
              <a:path h="4435970" w="6639069">
                <a:moveTo>
                  <a:pt x="0" y="0"/>
                </a:moveTo>
                <a:lnTo>
                  <a:pt x="6639070" y="0"/>
                </a:lnTo>
                <a:lnTo>
                  <a:pt x="6639070" y="4435969"/>
                </a:lnTo>
                <a:lnTo>
                  <a:pt x="0" y="4435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6112" y="668461"/>
            <a:ext cx="14608695" cy="185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Q8. JOIN RELEVANT TABLES TO FIND THE CATEGORY-WISE DISTRIBUTION OF PIZZAS.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50439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90686" y="2021056"/>
            <a:ext cx="15418058" cy="2722476"/>
          </a:xfrm>
          <a:custGeom>
            <a:avLst/>
            <a:gdLst/>
            <a:ahLst/>
            <a:cxnLst/>
            <a:rect r="r" b="b" t="t" l="l"/>
            <a:pathLst>
              <a:path h="2722476" w="15418058">
                <a:moveTo>
                  <a:pt x="0" y="0"/>
                </a:moveTo>
                <a:lnTo>
                  <a:pt x="15418057" y="0"/>
                </a:lnTo>
                <a:lnTo>
                  <a:pt x="15418057" y="2722476"/>
                </a:lnTo>
                <a:lnTo>
                  <a:pt x="0" y="272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13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8348" y="4595869"/>
            <a:ext cx="2849811" cy="5543468"/>
          </a:xfrm>
          <a:custGeom>
            <a:avLst/>
            <a:gdLst/>
            <a:ahLst/>
            <a:cxnLst/>
            <a:rect r="r" b="b" t="t" l="l"/>
            <a:pathLst>
              <a:path h="5543468" w="2849811">
                <a:moveTo>
                  <a:pt x="0" y="0"/>
                </a:moveTo>
                <a:lnTo>
                  <a:pt x="2849811" y="0"/>
                </a:lnTo>
                <a:lnTo>
                  <a:pt x="2849811" y="5543469"/>
                </a:lnTo>
                <a:lnTo>
                  <a:pt x="0" y="554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47445" y="4595869"/>
            <a:ext cx="2936457" cy="5563288"/>
          </a:xfrm>
          <a:custGeom>
            <a:avLst/>
            <a:gdLst/>
            <a:ahLst/>
            <a:cxnLst/>
            <a:rect r="r" b="b" t="t" l="l"/>
            <a:pathLst>
              <a:path h="5563288" w="2936457">
                <a:moveTo>
                  <a:pt x="0" y="0"/>
                </a:moveTo>
                <a:lnTo>
                  <a:pt x="2936457" y="0"/>
                </a:lnTo>
                <a:lnTo>
                  <a:pt x="2936457" y="5563288"/>
                </a:lnTo>
                <a:lnTo>
                  <a:pt x="0" y="5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06640" y="4753210"/>
            <a:ext cx="2783949" cy="5386128"/>
          </a:xfrm>
          <a:custGeom>
            <a:avLst/>
            <a:gdLst/>
            <a:ahLst/>
            <a:cxnLst/>
            <a:rect r="r" b="b" t="t" l="l"/>
            <a:pathLst>
              <a:path h="5386128" w="2783949">
                <a:moveTo>
                  <a:pt x="0" y="0"/>
                </a:moveTo>
                <a:lnTo>
                  <a:pt x="2783949" y="0"/>
                </a:lnTo>
                <a:lnTo>
                  <a:pt x="2783949" y="5386128"/>
                </a:lnTo>
                <a:lnTo>
                  <a:pt x="0" y="5386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13326" y="4743532"/>
            <a:ext cx="2858704" cy="5408359"/>
          </a:xfrm>
          <a:custGeom>
            <a:avLst/>
            <a:gdLst/>
            <a:ahLst/>
            <a:cxnLst/>
            <a:rect r="r" b="b" t="t" l="l"/>
            <a:pathLst>
              <a:path h="5408359" w="2858704">
                <a:moveTo>
                  <a:pt x="0" y="0"/>
                </a:moveTo>
                <a:lnTo>
                  <a:pt x="2858704" y="0"/>
                </a:lnTo>
                <a:lnTo>
                  <a:pt x="2858704" y="5408359"/>
                </a:lnTo>
                <a:lnTo>
                  <a:pt x="0" y="54083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91105" y="4692337"/>
            <a:ext cx="2829997" cy="5466821"/>
          </a:xfrm>
          <a:custGeom>
            <a:avLst/>
            <a:gdLst/>
            <a:ahLst/>
            <a:cxnLst/>
            <a:rect r="r" b="b" t="t" l="l"/>
            <a:pathLst>
              <a:path h="5466821" w="2829997">
                <a:moveTo>
                  <a:pt x="0" y="0"/>
                </a:moveTo>
                <a:lnTo>
                  <a:pt x="2829998" y="0"/>
                </a:lnTo>
                <a:lnTo>
                  <a:pt x="2829998" y="5466820"/>
                </a:lnTo>
                <a:lnTo>
                  <a:pt x="0" y="54668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638869" y="354796"/>
            <a:ext cx="16958964" cy="185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Q9. 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09679" y="2102570"/>
            <a:ext cx="11373176" cy="3542151"/>
          </a:xfrm>
          <a:custGeom>
            <a:avLst/>
            <a:gdLst/>
            <a:ahLst/>
            <a:cxnLst/>
            <a:rect r="r" b="b" t="t" l="l"/>
            <a:pathLst>
              <a:path h="3542151" w="11373176">
                <a:moveTo>
                  <a:pt x="0" y="0"/>
                </a:moveTo>
                <a:lnTo>
                  <a:pt x="11373176" y="0"/>
                </a:lnTo>
                <a:lnTo>
                  <a:pt x="11373176" y="3542151"/>
                </a:lnTo>
                <a:lnTo>
                  <a:pt x="0" y="3542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14931" y="6285737"/>
            <a:ext cx="9562672" cy="3298429"/>
          </a:xfrm>
          <a:custGeom>
            <a:avLst/>
            <a:gdLst/>
            <a:ahLst/>
            <a:cxnLst/>
            <a:rect r="r" b="b" t="t" l="l"/>
            <a:pathLst>
              <a:path h="3298429" w="9562672">
                <a:moveTo>
                  <a:pt x="0" y="0"/>
                </a:moveTo>
                <a:lnTo>
                  <a:pt x="9562672" y="0"/>
                </a:lnTo>
                <a:lnTo>
                  <a:pt x="9562672" y="3298429"/>
                </a:lnTo>
                <a:lnTo>
                  <a:pt x="0" y="3298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492208" y="460587"/>
            <a:ext cx="16189938" cy="164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6"/>
              </a:lnSpc>
              <a:spcBef>
                <a:spcPct val="0"/>
              </a:spcBef>
            </a:pPr>
            <a:r>
              <a:rPr lang="en-US" b="true" sz="68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Q10. DETERMINE THE TOP 3 MOST ORDERED PIZZA TYPES BASED ON REVENUE.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50439" y="173821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93371" y="1569477"/>
            <a:ext cx="11301259" cy="3574023"/>
          </a:xfrm>
          <a:custGeom>
            <a:avLst/>
            <a:gdLst/>
            <a:ahLst/>
            <a:cxnLst/>
            <a:rect r="r" b="b" t="t" l="l"/>
            <a:pathLst>
              <a:path h="3574023" w="11301259">
                <a:moveTo>
                  <a:pt x="0" y="0"/>
                </a:moveTo>
                <a:lnTo>
                  <a:pt x="11301258" y="0"/>
                </a:lnTo>
                <a:lnTo>
                  <a:pt x="11301258" y="3574023"/>
                </a:lnTo>
                <a:lnTo>
                  <a:pt x="0" y="3574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4259" y="5016235"/>
            <a:ext cx="7084683" cy="5270765"/>
          </a:xfrm>
          <a:custGeom>
            <a:avLst/>
            <a:gdLst/>
            <a:ahLst/>
            <a:cxnLst/>
            <a:rect r="r" b="b" t="t" l="l"/>
            <a:pathLst>
              <a:path h="5270765" w="7084683">
                <a:moveTo>
                  <a:pt x="0" y="0"/>
                </a:moveTo>
                <a:lnTo>
                  <a:pt x="7084683" y="0"/>
                </a:lnTo>
                <a:lnTo>
                  <a:pt x="7084683" y="5270765"/>
                </a:lnTo>
                <a:lnTo>
                  <a:pt x="0" y="52707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14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9546" y="4908527"/>
            <a:ext cx="7352849" cy="5378473"/>
          </a:xfrm>
          <a:custGeom>
            <a:avLst/>
            <a:gdLst/>
            <a:ahLst/>
            <a:cxnLst/>
            <a:rect r="r" b="b" t="t" l="l"/>
            <a:pathLst>
              <a:path h="5378473" w="7352849">
                <a:moveTo>
                  <a:pt x="0" y="0"/>
                </a:moveTo>
                <a:lnTo>
                  <a:pt x="7352849" y="0"/>
                </a:lnTo>
                <a:lnTo>
                  <a:pt x="7352849" y="5378473"/>
                </a:lnTo>
                <a:lnTo>
                  <a:pt x="0" y="5378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66096" y="307171"/>
            <a:ext cx="14332067" cy="136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47"/>
              </a:lnSpc>
              <a:spcBef>
                <a:spcPct val="0"/>
              </a:spcBef>
            </a:pPr>
            <a:r>
              <a:rPr lang="en-US" b="true" sz="559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Q11. 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76608" y="10287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459353" y="1502399"/>
            <a:ext cx="11301259" cy="2853568"/>
          </a:xfrm>
          <a:custGeom>
            <a:avLst/>
            <a:gdLst/>
            <a:ahLst/>
            <a:cxnLst/>
            <a:rect r="r" b="b" t="t" l="l"/>
            <a:pathLst>
              <a:path h="2853568" w="11301259">
                <a:moveTo>
                  <a:pt x="0" y="0"/>
                </a:moveTo>
                <a:lnTo>
                  <a:pt x="11301259" y="0"/>
                </a:lnTo>
                <a:lnTo>
                  <a:pt x="11301259" y="2853568"/>
                </a:lnTo>
                <a:lnTo>
                  <a:pt x="0" y="285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6214" y="4910632"/>
            <a:ext cx="6001153" cy="4778836"/>
          </a:xfrm>
          <a:custGeom>
            <a:avLst/>
            <a:gdLst/>
            <a:ahLst/>
            <a:cxnLst/>
            <a:rect r="r" b="b" t="t" l="l"/>
            <a:pathLst>
              <a:path h="4778836" w="6001153">
                <a:moveTo>
                  <a:pt x="0" y="0"/>
                </a:moveTo>
                <a:lnTo>
                  <a:pt x="6001153" y="0"/>
                </a:lnTo>
                <a:lnTo>
                  <a:pt x="6001153" y="4778836"/>
                </a:lnTo>
                <a:lnTo>
                  <a:pt x="0" y="4778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58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76917" y="4882957"/>
            <a:ext cx="6003953" cy="4806511"/>
          </a:xfrm>
          <a:custGeom>
            <a:avLst/>
            <a:gdLst/>
            <a:ahLst/>
            <a:cxnLst/>
            <a:rect r="r" b="b" t="t" l="l"/>
            <a:pathLst>
              <a:path h="4806511" w="6003953">
                <a:moveTo>
                  <a:pt x="0" y="0"/>
                </a:moveTo>
                <a:lnTo>
                  <a:pt x="6003953" y="0"/>
                </a:lnTo>
                <a:lnTo>
                  <a:pt x="6003953" y="4806511"/>
                </a:lnTo>
                <a:lnTo>
                  <a:pt x="0" y="48065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27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90420" y="4937490"/>
            <a:ext cx="5597580" cy="4751978"/>
          </a:xfrm>
          <a:custGeom>
            <a:avLst/>
            <a:gdLst/>
            <a:ahLst/>
            <a:cxnLst/>
            <a:rect r="r" b="b" t="t" l="l"/>
            <a:pathLst>
              <a:path h="4751978" w="5597580">
                <a:moveTo>
                  <a:pt x="0" y="0"/>
                </a:moveTo>
                <a:lnTo>
                  <a:pt x="5597580" y="0"/>
                </a:lnTo>
                <a:lnTo>
                  <a:pt x="5597580" y="4751978"/>
                </a:lnTo>
                <a:lnTo>
                  <a:pt x="0" y="47519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95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738312" y="369401"/>
            <a:ext cx="18158772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80"/>
              </a:lnSpc>
              <a:spcBef>
                <a:spcPct val="0"/>
              </a:spcBef>
            </a:pPr>
            <a:r>
              <a:rPr lang="en-US" b="true" sz="6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Q12. ANALYZE THE CUMULATIVE REVENUE GENERATED OVER TIME.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43050" y="2042121"/>
            <a:ext cx="14289365" cy="3802141"/>
          </a:xfrm>
          <a:custGeom>
            <a:avLst/>
            <a:gdLst/>
            <a:ahLst/>
            <a:cxnLst/>
            <a:rect r="r" b="b" t="t" l="l"/>
            <a:pathLst>
              <a:path h="3802141" w="14289365">
                <a:moveTo>
                  <a:pt x="0" y="0"/>
                </a:moveTo>
                <a:lnTo>
                  <a:pt x="14289365" y="0"/>
                </a:lnTo>
                <a:lnTo>
                  <a:pt x="14289365" y="3802141"/>
                </a:lnTo>
                <a:lnTo>
                  <a:pt x="0" y="3802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09777" y="6372743"/>
            <a:ext cx="10955911" cy="3574649"/>
          </a:xfrm>
          <a:custGeom>
            <a:avLst/>
            <a:gdLst/>
            <a:ahLst/>
            <a:cxnLst/>
            <a:rect r="r" b="b" t="t" l="l"/>
            <a:pathLst>
              <a:path h="3574649" w="10955911">
                <a:moveTo>
                  <a:pt x="0" y="0"/>
                </a:moveTo>
                <a:lnTo>
                  <a:pt x="10955911" y="0"/>
                </a:lnTo>
                <a:lnTo>
                  <a:pt x="10955911" y="3574649"/>
                </a:lnTo>
                <a:lnTo>
                  <a:pt x="0" y="3574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3" t="-6196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69570"/>
            <a:ext cx="14780968" cy="146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Q13. 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1527" y="673772"/>
            <a:ext cx="2796500" cy="709855"/>
          </a:xfrm>
          <a:custGeom>
            <a:avLst/>
            <a:gdLst/>
            <a:ahLst/>
            <a:cxnLst/>
            <a:rect r="r" b="b" t="t" l="l"/>
            <a:pathLst>
              <a:path h="709855" w="2796500">
                <a:moveTo>
                  <a:pt x="0" y="0"/>
                </a:moveTo>
                <a:lnTo>
                  <a:pt x="2796500" y="0"/>
                </a:lnTo>
                <a:lnTo>
                  <a:pt x="2796500" y="709856"/>
                </a:lnTo>
                <a:lnTo>
                  <a:pt x="0" y="709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82331" y="923862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31659" y="1910363"/>
            <a:ext cx="7512723" cy="6977441"/>
          </a:xfrm>
          <a:custGeom>
            <a:avLst/>
            <a:gdLst/>
            <a:ahLst/>
            <a:cxnLst/>
            <a:rect r="r" b="b" t="t" l="l"/>
            <a:pathLst>
              <a:path h="6977441" w="7512723">
                <a:moveTo>
                  <a:pt x="0" y="0"/>
                </a:moveTo>
                <a:lnTo>
                  <a:pt x="7512723" y="0"/>
                </a:lnTo>
                <a:lnTo>
                  <a:pt x="7512723" y="6977441"/>
                </a:lnTo>
                <a:lnTo>
                  <a:pt x="0" y="6977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0957" y="257175"/>
            <a:ext cx="11596470" cy="316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2"/>
              </a:lnSpc>
            </a:pPr>
            <a:r>
              <a:rPr lang="en-US" sz="10231" b="true">
                <a:solidFill>
                  <a:srgbClr val="FFDE5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FINAL CONCLUSION</a:t>
            </a:r>
          </a:p>
          <a:p>
            <a:pPr algn="l">
              <a:lnSpc>
                <a:spcPts val="9412"/>
              </a:lnSpc>
            </a:pPr>
            <a:r>
              <a:rPr lang="en-US" sz="10231" b="true">
                <a:solidFill>
                  <a:srgbClr val="FFDE5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Key Findings:</a:t>
            </a:r>
          </a:p>
          <a:p>
            <a:pPr algn="l" marL="0" indent="0" lvl="0">
              <a:lnSpc>
                <a:spcPts val="579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89477" y="2547366"/>
            <a:ext cx="10562117" cy="803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The most common pizza size is Large, showing customer preference for value and sharing-sized pizzas.</a:t>
            </a:r>
          </a:p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The highest-priced pizza is Truffle Deluxe ($35), positioned as a premium product.</a:t>
            </a:r>
          </a:p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Top 5 most ordered pizzas (e.g., Margherita, BBQ Chicken) dominate sales and customer preferences.</a:t>
            </a:r>
          </a:p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Peak demand hours occur 7:00 PM - 9:00 PM, with weekend and holiday sales showing significant spikes.</a:t>
            </a:r>
          </a:p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•Non-vegetarian pizzas contribute 60% of total orders, but vegetarian options also have a consistent demand.</a:t>
            </a:r>
          </a:p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Pareto Principle is evident: a few pizza types contribute the majority of revenue.</a:t>
            </a:r>
          </a:p>
          <a:p>
            <a:pPr algn="r" marL="539748" indent="-269874" lvl="1">
              <a:lnSpc>
                <a:spcPts val="4049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746959" y="464998"/>
            <a:ext cx="10794081" cy="1413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87" y="2229406"/>
            <a:ext cx="4185009" cy="6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4119" spc="263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Title: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0405" y="3860509"/>
            <a:ext cx="3559373" cy="72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6"/>
              </a:lnSpc>
            </a:pPr>
            <a:r>
              <a:rPr lang="en-US" sz="4218" spc="270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72596" y="2096056"/>
            <a:ext cx="11847561" cy="88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  <a:spcBef>
                <a:spcPct val="0"/>
              </a:spcBef>
            </a:pPr>
            <a:r>
              <a:rPr lang="en-US" b="true" sz="4499" u="sng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Pizza Resto sales and Operations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1659" y="6572837"/>
            <a:ext cx="3455301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spc="268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Approach: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59778" y="3391231"/>
            <a:ext cx="12861102" cy="26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27"/>
              </a:lnSpc>
              <a:spcBef>
                <a:spcPct val="0"/>
              </a:spcBef>
            </a:pPr>
            <a:r>
              <a:rPr lang="en-US" sz="4192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"To analyze sales and operational data to generate actionable insights for improving customer satisfaction and revenue growth."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7889" y="6458766"/>
            <a:ext cx="14482991" cy="427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47410" indent="-582470" lvl="2">
              <a:lnSpc>
                <a:spcPts val="6879"/>
              </a:lnSpc>
              <a:buFont typeface="Arial"/>
              <a:buChar char="⚬"/>
            </a:pPr>
            <a:r>
              <a:rPr lang="en-US" sz="4046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Collected, cleaned, and explored data from PizzaHut's database.</a:t>
            </a:r>
          </a:p>
          <a:p>
            <a:pPr algn="l" marL="1747410" indent="-582470" lvl="2">
              <a:lnSpc>
                <a:spcPts val="6879"/>
              </a:lnSpc>
              <a:buFont typeface="Arial"/>
              <a:buChar char="⚬"/>
            </a:pPr>
            <a:r>
              <a:rPr lang="en-US" sz="4046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Answered key business questions using SQL queries.</a:t>
            </a:r>
          </a:p>
          <a:p>
            <a:pPr algn="l" marL="1747410" indent="-582470" lvl="2">
              <a:lnSpc>
                <a:spcPts val="6879"/>
              </a:lnSpc>
              <a:buFont typeface="Arial"/>
              <a:buChar char="⚬"/>
            </a:pPr>
            <a:r>
              <a:rPr lang="en-US" sz="4046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Visualized insights to present findings effectively.</a:t>
            </a:r>
          </a:p>
          <a:p>
            <a:pPr algn="l" marL="873705" indent="-436853" lvl="1">
              <a:lnSpc>
                <a:spcPts val="6879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21440" y="304800"/>
            <a:ext cx="14253628" cy="151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86"/>
              </a:lnSpc>
              <a:spcBef>
                <a:spcPct val="0"/>
              </a:spcBef>
            </a:pPr>
            <a:r>
              <a:rPr lang="en-US" b="true" sz="11832">
                <a:solidFill>
                  <a:srgbClr val="FFDE5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RECOMMENDATINS: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88" y="2293375"/>
            <a:ext cx="18016825" cy="747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440" indent="-334720" lvl="1">
              <a:lnSpc>
                <a:spcPts val="5767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</a:t>
            </a:r>
            <a:r>
              <a:rPr lang="en-US" b="true" sz="31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Promotions</a:t>
            </a: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Focus campaigns around large pizzas and top-performing pizza types. Offer discounts during low-demand hours to boost sales.</a:t>
            </a:r>
          </a:p>
          <a:p>
            <a:pPr algn="l" marL="669440" indent="-334720" lvl="1">
              <a:lnSpc>
                <a:spcPts val="5767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  <a:r>
              <a:rPr lang="en-US" b="true" sz="31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Menu Engineering</a:t>
            </a: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Highlight high-demand and high-revenue pizzas while reviewing underperforming options for improvement or replacement.</a:t>
            </a:r>
          </a:p>
          <a:p>
            <a:pPr algn="l" marL="669440" indent="-334720" lvl="1">
              <a:lnSpc>
                <a:spcPts val="5767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</a:t>
            </a:r>
            <a:r>
              <a:rPr lang="en-US" b="true" sz="31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Operational Efficiency</a:t>
            </a: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Align staffing and inventory with peak hours and days. Use data insights to avoid overstocking during low-demand times.</a:t>
            </a:r>
          </a:p>
          <a:p>
            <a:pPr algn="l" marL="669440" indent="-334720" lvl="1">
              <a:lnSpc>
                <a:spcPts val="5767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</a:t>
            </a:r>
            <a:r>
              <a:rPr lang="en-US" b="true" sz="31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Seasonal Planning</a:t>
            </a: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Capitalize on weekend and holiday trends with targeted promotions and sufficient inventory.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326"/>
              </a:lnSpc>
            </a:pPr>
            <a:r>
              <a:rPr lang="en-US" b="true" sz="309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leveraging these insights, PizzaHut can refine its strategies to enhance customer satisfaction, maximize profitability, and ensure sustainable growth.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05395" y="7712216"/>
            <a:ext cx="3438827" cy="737246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9031" y="2905491"/>
            <a:ext cx="13449938" cy="519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81515" y="1646188"/>
            <a:ext cx="6724969" cy="51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b="true" sz="3004" spc="309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 Resto Presentation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704260" y="7734854"/>
            <a:ext cx="4778345" cy="737246"/>
            <a:chOff x="0" y="0"/>
            <a:chExt cx="2634019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34019" cy="406400"/>
            </a:xfrm>
            <a:custGeom>
              <a:avLst/>
              <a:gdLst/>
              <a:ahLst/>
              <a:cxnLst/>
              <a:rect r="r" b="b" t="t" l="l"/>
              <a:pathLst>
                <a:path h="406400" w="2634019">
                  <a:moveTo>
                    <a:pt x="2430819" y="0"/>
                  </a:moveTo>
                  <a:cubicBezTo>
                    <a:pt x="2543043" y="0"/>
                    <a:pt x="2634019" y="90976"/>
                    <a:pt x="2634019" y="203200"/>
                  </a:cubicBezTo>
                  <a:cubicBezTo>
                    <a:pt x="2634019" y="315424"/>
                    <a:pt x="2543043" y="406400"/>
                    <a:pt x="2430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634019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16513" y="2682706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821727" y="801570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06450" y="151183"/>
            <a:ext cx="4303557" cy="6532643"/>
            <a:chOff x="0" y="0"/>
            <a:chExt cx="700131" cy="10627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0131" cy="1062773"/>
            </a:xfrm>
            <a:custGeom>
              <a:avLst/>
              <a:gdLst/>
              <a:ahLst/>
              <a:cxnLst/>
              <a:rect r="r" b="b" t="t" l="l"/>
              <a:pathLst>
                <a:path h="1062773" w="700131">
                  <a:moveTo>
                    <a:pt x="41376" y="0"/>
                  </a:moveTo>
                  <a:lnTo>
                    <a:pt x="658755" y="0"/>
                  </a:lnTo>
                  <a:cubicBezTo>
                    <a:pt x="669729" y="0"/>
                    <a:pt x="680253" y="4359"/>
                    <a:pt x="688012" y="12119"/>
                  </a:cubicBezTo>
                  <a:cubicBezTo>
                    <a:pt x="695772" y="19878"/>
                    <a:pt x="700131" y="30402"/>
                    <a:pt x="700131" y="41376"/>
                  </a:cubicBezTo>
                  <a:lnTo>
                    <a:pt x="700131" y="1021397"/>
                  </a:lnTo>
                  <a:cubicBezTo>
                    <a:pt x="700131" y="1044249"/>
                    <a:pt x="681606" y="1062773"/>
                    <a:pt x="658755" y="1062773"/>
                  </a:cubicBezTo>
                  <a:lnTo>
                    <a:pt x="41376" y="1062773"/>
                  </a:lnTo>
                  <a:cubicBezTo>
                    <a:pt x="30402" y="1062773"/>
                    <a:pt x="19878" y="1058414"/>
                    <a:pt x="12119" y="1050654"/>
                  </a:cubicBezTo>
                  <a:cubicBezTo>
                    <a:pt x="4359" y="1042895"/>
                    <a:pt x="0" y="1032371"/>
                    <a:pt x="0" y="1021397"/>
                  </a:cubicBezTo>
                  <a:lnTo>
                    <a:pt x="0" y="41376"/>
                  </a:lnTo>
                  <a:cubicBezTo>
                    <a:pt x="0" y="30402"/>
                    <a:pt x="4359" y="19878"/>
                    <a:pt x="12119" y="12119"/>
                  </a:cubicBezTo>
                  <a:cubicBezTo>
                    <a:pt x="19878" y="4359"/>
                    <a:pt x="30402" y="0"/>
                    <a:pt x="41376" y="0"/>
                  </a:cubicBezTo>
                  <a:close/>
                </a:path>
              </a:pathLst>
            </a:custGeom>
            <a:blipFill>
              <a:blip r:embed="rId6"/>
              <a:stretch>
                <a:fillRect l="-63280" t="0" r="-63280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787909" y="56376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794648" y="677336"/>
            <a:ext cx="6720243" cy="274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ABOUT OUR PIZZA RESTO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50601" y="3360355"/>
            <a:ext cx="5542001" cy="52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4"/>
              </a:lnSpc>
            </a:pPr>
            <a:r>
              <a:rPr lang="en-US" sz="3067" spc="196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Passion for Pizza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11925" y="4139724"/>
            <a:ext cx="8745456" cy="586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3"/>
              </a:lnSpc>
            </a:pPr>
            <a:r>
              <a:rPr lang="en-US" sz="2803" spc="8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Pizza Resto, a global leader in the pizza industry, was founded in 1978 and is renowned for its delicious pizzas, innovative menu, and exceptional dining experience. With a presence in over 100 countries, it serves millions of customers daily through dine-in, takeaway, and delivery services. Known for its iconic pan pizza and diverse offerings, PizzaHut combines quality, variety, and convenience to cater to pizza lovers worldwide.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3941" y="1353482"/>
            <a:ext cx="7561026" cy="7277488"/>
          </a:xfrm>
          <a:custGeom>
            <a:avLst/>
            <a:gdLst/>
            <a:ahLst/>
            <a:cxnLst/>
            <a:rect r="r" b="b" t="t" l="l"/>
            <a:pathLst>
              <a:path h="7277488" w="7561026">
                <a:moveTo>
                  <a:pt x="0" y="0"/>
                </a:moveTo>
                <a:lnTo>
                  <a:pt x="7561026" y="0"/>
                </a:lnTo>
                <a:lnTo>
                  <a:pt x="7561026" y="7277487"/>
                </a:lnTo>
                <a:lnTo>
                  <a:pt x="0" y="7277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15506" y="433512"/>
            <a:ext cx="8299737" cy="136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43"/>
              </a:lnSpc>
              <a:spcBef>
                <a:spcPct val="0"/>
              </a:spcBef>
            </a:pPr>
            <a:r>
              <a:rPr lang="en-US" b="true" sz="106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BUSINESS  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83784" y="4123498"/>
            <a:ext cx="9066699" cy="541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73"/>
              </a:lnSpc>
            </a:pPr>
            <a:r>
              <a:rPr lang="en-US" sz="2510" spc="8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PizzaHut aims to improve its overall sales performance, profitability, and customer satisfaction by analyzing key aspects of its operations. These include understanding customer preferences, identifying top revenue-generating products, optimizing the menu, and analyzing purchasing patterns over time. The ultimate goal is to generate actionable insights for strategic decision-making and operational efficiency.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710004" y="6486565"/>
            <a:ext cx="2980029" cy="29800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988129" y="7139080"/>
            <a:ext cx="2423780" cy="186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</a:t>
            </a:r>
          </a:p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90033" y="2054959"/>
            <a:ext cx="9031238" cy="153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85"/>
              </a:lnSpc>
            </a:pPr>
            <a:r>
              <a:rPr lang="en-US" b="true" sz="5700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OPTIMIZING PIZZA SALES AND OPERATIONAL EFFICIENCY FOR PIZZAHUT"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983744"/>
            <a:ext cx="13134511" cy="7765803"/>
          </a:xfrm>
          <a:custGeom>
            <a:avLst/>
            <a:gdLst/>
            <a:ahLst/>
            <a:cxnLst/>
            <a:rect r="r" b="b" t="t" l="l"/>
            <a:pathLst>
              <a:path h="7765803" w="13134511">
                <a:moveTo>
                  <a:pt x="0" y="0"/>
                </a:moveTo>
                <a:lnTo>
                  <a:pt x="13134511" y="0"/>
                </a:lnTo>
                <a:lnTo>
                  <a:pt x="13134511" y="7765802"/>
                </a:lnTo>
                <a:lnTo>
                  <a:pt x="0" y="7765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4" t="0" r="-244" b="-52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7212" y="473285"/>
            <a:ext cx="10446702" cy="137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12"/>
              </a:lnSpc>
              <a:spcBef>
                <a:spcPct val="0"/>
              </a:spcBef>
            </a:pPr>
            <a:r>
              <a:rPr lang="en-US" b="true" sz="1077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DATABASE SCHEMA</a:t>
            </a:r>
          </a:p>
        </p:txBody>
      </p:sp>
      <p:sp>
        <p:nvSpPr>
          <p:cNvPr name="AutoShape 9" id="9"/>
          <p:cNvSpPr/>
          <p:nvPr/>
        </p:nvSpPr>
        <p:spPr>
          <a:xfrm>
            <a:off x="5906442" y="7741798"/>
            <a:ext cx="32375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3529140" y="5269993"/>
            <a:ext cx="0" cy="11933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V="true">
            <a:off x="11525250" y="5269993"/>
            <a:ext cx="0" cy="11933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84479" y="2722572"/>
            <a:ext cx="13619176" cy="2290498"/>
          </a:xfrm>
          <a:custGeom>
            <a:avLst/>
            <a:gdLst/>
            <a:ahLst/>
            <a:cxnLst/>
            <a:rect r="r" b="b" t="t" l="l"/>
            <a:pathLst>
              <a:path h="2290498" w="13619176">
                <a:moveTo>
                  <a:pt x="0" y="0"/>
                </a:moveTo>
                <a:lnTo>
                  <a:pt x="13619176" y="0"/>
                </a:lnTo>
                <a:lnTo>
                  <a:pt x="13619176" y="2290497"/>
                </a:lnTo>
                <a:lnTo>
                  <a:pt x="0" y="229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84479" y="5745191"/>
            <a:ext cx="5840544" cy="3513109"/>
          </a:xfrm>
          <a:custGeom>
            <a:avLst/>
            <a:gdLst/>
            <a:ahLst/>
            <a:cxnLst/>
            <a:rect r="r" b="b" t="t" l="l"/>
            <a:pathLst>
              <a:path h="3513109" w="5840544">
                <a:moveTo>
                  <a:pt x="0" y="0"/>
                </a:moveTo>
                <a:lnTo>
                  <a:pt x="5840544" y="0"/>
                </a:lnTo>
                <a:lnTo>
                  <a:pt x="5840544" y="3513109"/>
                </a:lnTo>
                <a:lnTo>
                  <a:pt x="0" y="351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370684" y="1362541"/>
            <a:ext cx="20049527" cy="87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7"/>
              </a:lnSpc>
              <a:spcBef>
                <a:spcPct val="0"/>
              </a:spcBef>
            </a:pPr>
            <a:r>
              <a:rPr lang="en-US" b="true" sz="68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Q1. RETRIEVE THE TOTAL NUMBER OF ORDERS PLACED.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154997"/>
            <a:ext cx="14475164" cy="2506326"/>
          </a:xfrm>
          <a:custGeom>
            <a:avLst/>
            <a:gdLst/>
            <a:ahLst/>
            <a:cxnLst/>
            <a:rect r="r" b="b" t="t" l="l"/>
            <a:pathLst>
              <a:path h="2506326" w="14475164">
                <a:moveTo>
                  <a:pt x="0" y="0"/>
                </a:moveTo>
                <a:lnTo>
                  <a:pt x="14475164" y="0"/>
                </a:lnTo>
                <a:lnTo>
                  <a:pt x="14475164" y="2506326"/>
                </a:lnTo>
                <a:lnTo>
                  <a:pt x="0" y="2506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53" r="0" b="-115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15126" y="6361435"/>
            <a:ext cx="6202089" cy="3045997"/>
          </a:xfrm>
          <a:custGeom>
            <a:avLst/>
            <a:gdLst/>
            <a:ahLst/>
            <a:cxnLst/>
            <a:rect r="r" b="b" t="t" l="l"/>
            <a:pathLst>
              <a:path h="3045997" w="6202089">
                <a:moveTo>
                  <a:pt x="0" y="0"/>
                </a:moveTo>
                <a:lnTo>
                  <a:pt x="6202089" y="0"/>
                </a:lnTo>
                <a:lnTo>
                  <a:pt x="6202089" y="3045997"/>
                </a:lnTo>
                <a:lnTo>
                  <a:pt x="0" y="3045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6568" y="615046"/>
            <a:ext cx="14690883" cy="198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54"/>
              </a:lnSpc>
              <a:spcBef>
                <a:spcPct val="0"/>
              </a:spcBef>
            </a:pPr>
            <a:r>
              <a:rPr lang="en-US" b="true" sz="810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Q2. CALCULATE THE TOTAL REVENUE GENERATED FROM PIZZA SALES.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36175" y="2168662"/>
            <a:ext cx="12809088" cy="3579010"/>
          </a:xfrm>
          <a:custGeom>
            <a:avLst/>
            <a:gdLst/>
            <a:ahLst/>
            <a:cxnLst/>
            <a:rect r="r" b="b" t="t" l="l"/>
            <a:pathLst>
              <a:path h="3579010" w="12809088">
                <a:moveTo>
                  <a:pt x="0" y="0"/>
                </a:moveTo>
                <a:lnTo>
                  <a:pt x="12809087" y="0"/>
                </a:lnTo>
                <a:lnTo>
                  <a:pt x="12809087" y="3579010"/>
                </a:lnTo>
                <a:lnTo>
                  <a:pt x="0" y="3579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5998" y="6429372"/>
            <a:ext cx="8512378" cy="3173474"/>
          </a:xfrm>
          <a:custGeom>
            <a:avLst/>
            <a:gdLst/>
            <a:ahLst/>
            <a:cxnLst/>
            <a:rect r="r" b="b" t="t" l="l"/>
            <a:pathLst>
              <a:path h="3173474" w="8512378">
                <a:moveTo>
                  <a:pt x="0" y="0"/>
                </a:moveTo>
                <a:lnTo>
                  <a:pt x="8512378" y="0"/>
                </a:lnTo>
                <a:lnTo>
                  <a:pt x="8512378" y="3173474"/>
                </a:lnTo>
                <a:lnTo>
                  <a:pt x="0" y="3173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689092" y="769749"/>
            <a:ext cx="17678842" cy="106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80"/>
              </a:lnSpc>
              <a:spcBef>
                <a:spcPct val="0"/>
              </a:spcBef>
            </a:pPr>
            <a:r>
              <a:rPr lang="en-US" b="true" sz="845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Q3. IDENTIFY THE HIGHEST-PRICED PIZZA.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18017" y="2890798"/>
            <a:ext cx="11321739" cy="3742538"/>
          </a:xfrm>
          <a:custGeom>
            <a:avLst/>
            <a:gdLst/>
            <a:ahLst/>
            <a:cxnLst/>
            <a:rect r="r" b="b" t="t" l="l"/>
            <a:pathLst>
              <a:path h="3742538" w="11321739">
                <a:moveTo>
                  <a:pt x="0" y="0"/>
                </a:moveTo>
                <a:lnTo>
                  <a:pt x="11321740" y="0"/>
                </a:lnTo>
                <a:lnTo>
                  <a:pt x="11321740" y="3742538"/>
                </a:lnTo>
                <a:lnTo>
                  <a:pt x="0" y="3742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7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78087" y="6966711"/>
            <a:ext cx="7701832" cy="2884090"/>
          </a:xfrm>
          <a:custGeom>
            <a:avLst/>
            <a:gdLst/>
            <a:ahLst/>
            <a:cxnLst/>
            <a:rect r="r" b="b" t="t" l="l"/>
            <a:pathLst>
              <a:path h="2884090" w="7701832">
                <a:moveTo>
                  <a:pt x="0" y="0"/>
                </a:moveTo>
                <a:lnTo>
                  <a:pt x="7701832" y="0"/>
                </a:lnTo>
                <a:lnTo>
                  <a:pt x="7701832" y="2884090"/>
                </a:lnTo>
                <a:lnTo>
                  <a:pt x="0" y="2884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55862"/>
            <a:ext cx="13900374" cy="189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b="true" sz="7796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Q4. IDENTIFY THE MOST COMMON </a:t>
            </a:r>
          </a:p>
          <a:p>
            <a:pPr algn="ctr" marL="0" indent="0" lvl="0">
              <a:lnSpc>
                <a:spcPts val="7173"/>
              </a:lnSpc>
              <a:spcBef>
                <a:spcPct val="0"/>
              </a:spcBef>
            </a:pPr>
            <a:r>
              <a:rPr lang="en-US" b="true" sz="7796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SIZE ORDERED.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DAGarcr54YA</dc:identifier>
  <dcterms:modified xsi:type="dcterms:W3CDTF">2011-08-01T06:04:30Z</dcterms:modified>
  <cp:revision>1</cp:revision>
  <dc:title>Pizza Sales PPT</dc:title>
</cp:coreProperties>
</file>